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5" r:id="rId10"/>
    <p:sldId id="267" r:id="rId11"/>
    <p:sldId id="268" r:id="rId12"/>
    <p:sldId id="269" r:id="rId13"/>
    <p:sldId id="270" r:id="rId14"/>
    <p:sldId id="271" r:id="rId15"/>
    <p:sldId id="266" r:id="rId16"/>
    <p:sldId id="272" r:id="rId17"/>
    <p:sldId id="273" r:id="rId18"/>
    <p:sldId id="274" r:id="rId19"/>
    <p:sldId id="275" r:id="rId20"/>
  </p:sldIdLst>
  <p:sldSz cx="18288000" cy="10287000"/>
  <p:notesSz cx="6858000" cy="9144000"/>
  <p:embeddedFontLst>
    <p:embeddedFont>
      <p:font typeface="Arimo" panose="020B0604020202020204" charset="0"/>
      <p:regular r:id="rId22"/>
    </p:embeddedFont>
    <p:embeddedFont>
      <p:font typeface="Arimo Bold" panose="020B0604020202020204" charset="0"/>
      <p:regular r:id="rId23"/>
    </p:embeddedFont>
    <p:embeddedFont>
      <p:font typeface="Dreaming Outloud Sans Alt" panose="020B0604020202020204" charset="0"/>
      <p:regular r:id="rId24"/>
    </p:embeddedFont>
    <p:embeddedFont>
      <p:font typeface="League Spartan" panose="020B0604020202020204" charset="0"/>
      <p:regular r:id="rId25"/>
    </p:embeddedFont>
    <p:embeddedFont>
      <p:font typeface="source sans pro" panose="020B050303040302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60763C-9EE1-1782-5BCB-5A060C0131B2}" v="1" dt="2025-09-09T10:48:54.6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94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04.11.2025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u="sng"/>
              <a:t>What is Green Paper?</a:t>
            </a:r>
          </a:p>
          <a:p>
            <a:pPr algn="l" fontAlgn="base"/>
            <a:r>
              <a:rPr lang="en-GB" b="0" i="0">
                <a:solidFill>
                  <a:srgbClr val="19263F"/>
                </a:solidFill>
                <a:effectLst/>
                <a:latin typeface="source sans pro" panose="020B0604020202020204" pitchFamily="34" charset="0"/>
              </a:rPr>
              <a:t>This green paper is about what the government want to do to help children and young people with their mental health. A green paper is a document where the government states what it wants to do, so that people can tell the government what they think.</a:t>
            </a:r>
          </a:p>
          <a:p>
            <a:pPr algn="l" fontAlgn="base"/>
            <a:r>
              <a:rPr lang="en-GB" b="1" i="0">
                <a:solidFill>
                  <a:srgbClr val="19263F"/>
                </a:solidFill>
                <a:effectLst/>
                <a:latin typeface="source sans pro" panose="020B0604020202020204" pitchFamily="34" charset="0"/>
              </a:rPr>
              <a:t>Summary</a:t>
            </a:r>
            <a:r>
              <a:rPr lang="en-GB" b="0" i="0">
                <a:solidFill>
                  <a:srgbClr val="19263F"/>
                </a:solidFill>
                <a:effectLst/>
                <a:latin typeface="source sans pro" panose="020B0604020202020204" pitchFamily="34" charset="0"/>
              </a:rPr>
              <a:t>: The green paper sets out the ambition that children and young people who need help for their mental health are able to get it when they need it.</a:t>
            </a:r>
          </a:p>
          <a:p>
            <a:pPr algn="l" fontAlgn="base"/>
            <a:r>
              <a:rPr lang="en-GB" b="0" i="0">
                <a:solidFill>
                  <a:srgbClr val="19263F"/>
                </a:solidFill>
                <a:effectLst/>
                <a:latin typeface="source sans pro" panose="020B0604020202020204" pitchFamily="34" charset="0"/>
              </a:rPr>
              <a:t>The green paper focuses on earlier intervention and prevention, especially in and linked to schools and colleges.</a:t>
            </a:r>
          </a:p>
          <a:p>
            <a:endParaRPr lang="en-GB"/>
          </a:p>
          <a:p>
            <a:r>
              <a:rPr lang="en-GB" b="1"/>
              <a:t>Implications: </a:t>
            </a:r>
          </a:p>
          <a:p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what does that mean for school attainment, future perspective, health and life expectancy (</a:t>
            </a:r>
            <a:r>
              <a:rPr lang="en-GB" b="0" i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ie</a:t>
            </a:r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risk of comorbidity and premature death) and wider impact on family and society in terms of loss income due to care, treatment, benefit, loss of revenue to the economy.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39572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04.11.2025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Staff support Expand – (Staff wellbeing , promoting positive wellbeing in Staff, CYP and families ) 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/>
              <a:t>Implications: </a:t>
            </a:r>
          </a:p>
          <a:p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what does that mean for school attainment, future perspective, health and life expectancy (</a:t>
            </a:r>
            <a:r>
              <a:rPr lang="en-GB" b="0" i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ie</a:t>
            </a:r>
            <a:r>
              <a:rPr lang="en-GB" b="0" i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risk of comorbidity and premature death) and wider impact on family and society in terms of loss income due to care, treatment, benefit, loss of revenue to the economy.</a:t>
            </a:r>
            <a:endParaRPr lang="en-GB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1019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04.11.2025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What is  Mental Health/Wellbeing?  </a:t>
            </a:r>
          </a:p>
          <a:p>
            <a:pPr lvl="0"/>
            <a:endParaRPr lang="en-US"/>
          </a:p>
          <a:p>
            <a:pPr lvl="0"/>
            <a:r>
              <a:rPr lang="en-US"/>
              <a:t>Ask the cohort to put their hands up to define the definition</a:t>
            </a:r>
          </a:p>
          <a:p>
            <a:pPr lvl="0"/>
            <a:endParaRPr lang="en-US"/>
          </a:p>
          <a:p>
            <a:pPr lvl="0"/>
            <a:r>
              <a:rPr lang="en-US"/>
              <a:t>Mental Wellbeing:  is how we respond to life’s ups and downs.  It includes how a person thinks, handles emotion (emotional wellness), and acts.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04.11.2025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What is Emotional  Wellbeing?  </a:t>
            </a:r>
          </a:p>
          <a:p>
            <a:pPr lvl="0"/>
            <a:endParaRPr lang="en-US"/>
          </a:p>
          <a:p>
            <a:pPr lvl="0"/>
            <a:r>
              <a:rPr lang="en-US"/>
              <a:t>Emotional well-being refers to how well people are able to accept and manage their emotions and cope with challenges throughout life. *Emotional well-being can affect how well someone can function day to day or how they are able to deal with change or uncertainty.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04.11.2025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Think about a time when you have felt worried -How does it feel in your body?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1">
                <a:solidFill>
                  <a:srgbClr val="242424"/>
                </a:solidFill>
                <a:effectLst/>
                <a:latin typeface="-apple-system"/>
              </a:rPr>
              <a:t>Emotional dysregulation</a:t>
            </a:r>
            <a:r>
              <a:rPr lang="en-GB">
                <a:solidFill>
                  <a:srgbClr val="242424"/>
                </a:solidFill>
                <a:effectLst/>
                <a:latin typeface="-apple-system"/>
              </a:rPr>
              <a:t> refers to the inability of a person to control or regulate their emotional responses to provocative stimuli.</a:t>
            </a:r>
            <a:r>
              <a:rPr lang="en-GB"/>
              <a:t> Impacts on unhelpful thoughts , feelings &amp; body sensations, mood changes and behaviours.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1B2431-D351-4C6E-A3CF-9DFAC0E3E050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82779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04.11.2025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Explore  behaviours i.e increased appetite, sleep problems explain sleeping less/more </a:t>
            </a:r>
          </a:p>
          <a:p>
            <a:pPr lvl="0"/>
            <a:r>
              <a:rPr lang="en-US"/>
              <a:t>Explain T F B Cycle – change behaviours to motivate and enhance mood = Behaviour Activation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04.11.2025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This is what  we call the Hot Cross Bun Model / ‘Vicious Cycle’ - it shows how our Thoughts, Feelings, Physical Sensations and  Behaviours are linked.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2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10" Type="http://schemas.openxmlformats.org/officeDocument/2006/relationships/image" Target="../media/image27.svg"/><Relationship Id="rId4" Type="http://schemas.openxmlformats.org/officeDocument/2006/relationships/image" Target="../media/image2.svg"/><Relationship Id="rId9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7" Type="http://schemas.openxmlformats.org/officeDocument/2006/relationships/image" Target="../media/image31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33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svg"/><Relationship Id="rId13" Type="http://schemas.openxmlformats.org/officeDocument/2006/relationships/image" Target="../media/image44.png"/><Relationship Id="rId18" Type="http://schemas.openxmlformats.org/officeDocument/2006/relationships/image" Target="../media/image49.sv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svg"/><Relationship Id="rId17" Type="http://schemas.openxmlformats.org/officeDocument/2006/relationships/image" Target="../media/image48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47.svg"/><Relationship Id="rId20" Type="http://schemas.openxmlformats.org/officeDocument/2006/relationships/image" Target="../media/image5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sv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10" Type="http://schemas.openxmlformats.org/officeDocument/2006/relationships/image" Target="../media/image41.svg"/><Relationship Id="rId19" Type="http://schemas.openxmlformats.org/officeDocument/2006/relationships/image" Target="../media/image50.png"/><Relationship Id="rId4" Type="http://schemas.openxmlformats.org/officeDocument/2006/relationships/image" Target="../media/image35.svg"/><Relationship Id="rId9" Type="http://schemas.openxmlformats.org/officeDocument/2006/relationships/image" Target="../media/image40.png"/><Relationship Id="rId14" Type="http://schemas.openxmlformats.org/officeDocument/2006/relationships/image" Target="../media/image45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svg"/><Relationship Id="rId13" Type="http://schemas.openxmlformats.org/officeDocument/2006/relationships/image" Target="../media/image62.png"/><Relationship Id="rId18" Type="http://schemas.openxmlformats.org/officeDocument/2006/relationships/image" Target="../media/image67.sv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12" Type="http://schemas.openxmlformats.org/officeDocument/2006/relationships/image" Target="../media/image61.svg"/><Relationship Id="rId17" Type="http://schemas.openxmlformats.org/officeDocument/2006/relationships/image" Target="../media/image66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65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sv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5" Type="http://schemas.openxmlformats.org/officeDocument/2006/relationships/image" Target="../media/image64.png"/><Relationship Id="rId10" Type="http://schemas.openxmlformats.org/officeDocument/2006/relationships/image" Target="../media/image59.svg"/><Relationship Id="rId4" Type="http://schemas.openxmlformats.org/officeDocument/2006/relationships/image" Target="../media/image53.svg"/><Relationship Id="rId9" Type="http://schemas.openxmlformats.org/officeDocument/2006/relationships/image" Target="../media/image58.png"/><Relationship Id="rId14" Type="http://schemas.openxmlformats.org/officeDocument/2006/relationships/image" Target="../media/image63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svg"/><Relationship Id="rId7" Type="http://schemas.openxmlformats.org/officeDocument/2006/relationships/image" Target="../media/image73.sv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svg"/><Relationship Id="rId4" Type="http://schemas.openxmlformats.org/officeDocument/2006/relationships/image" Target="../media/image7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7" Type="http://schemas.openxmlformats.org/officeDocument/2006/relationships/image" Target="../media/image78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svg"/><Relationship Id="rId7" Type="http://schemas.openxmlformats.org/officeDocument/2006/relationships/image" Target="../media/image2.sv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83.svg"/><Relationship Id="rId4" Type="http://schemas.openxmlformats.org/officeDocument/2006/relationships/image" Target="../media/image8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hyperlink" Target="mailto:oxl-tr.gmhst@nhs.net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png"/><Relationship Id="rId4" Type="http://schemas.openxmlformats.org/officeDocument/2006/relationships/image" Target="../media/image86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AD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33139" y="1891131"/>
            <a:ext cx="14672480" cy="7502063"/>
            <a:chOff x="0" y="0"/>
            <a:chExt cx="3743172" cy="19138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743172" cy="1913890"/>
            </a:xfrm>
            <a:custGeom>
              <a:avLst/>
              <a:gdLst/>
              <a:ahLst/>
              <a:cxnLst/>
              <a:rect l="l" t="t" r="r" b="b"/>
              <a:pathLst>
                <a:path w="3743172" h="1913890">
                  <a:moveTo>
                    <a:pt x="3618712" y="1913890"/>
                  </a:moveTo>
                  <a:lnTo>
                    <a:pt x="124460" y="1913890"/>
                  </a:lnTo>
                  <a:cubicBezTo>
                    <a:pt x="55880" y="1913890"/>
                    <a:pt x="0" y="1858010"/>
                    <a:pt x="0" y="178943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618712" y="0"/>
                  </a:lnTo>
                  <a:cubicBezTo>
                    <a:pt x="3687292" y="0"/>
                    <a:pt x="3743172" y="55880"/>
                    <a:pt x="3743172" y="124460"/>
                  </a:cubicBezTo>
                  <a:lnTo>
                    <a:pt x="3743172" y="1789430"/>
                  </a:lnTo>
                  <a:cubicBezTo>
                    <a:pt x="3743172" y="1858010"/>
                    <a:pt x="3687292" y="1913890"/>
                    <a:pt x="3618712" y="1913890"/>
                  </a:cubicBezTo>
                  <a:close/>
                </a:path>
              </a:pathLst>
            </a:custGeom>
            <a:solidFill>
              <a:srgbClr val="CD4D42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2240571" y="1750470"/>
            <a:ext cx="14672480" cy="7502063"/>
            <a:chOff x="0" y="0"/>
            <a:chExt cx="3743172" cy="191389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743172" cy="1913890"/>
            </a:xfrm>
            <a:custGeom>
              <a:avLst/>
              <a:gdLst/>
              <a:ahLst/>
              <a:cxnLst/>
              <a:rect l="l" t="t" r="r" b="b"/>
              <a:pathLst>
                <a:path w="3743172" h="1913890">
                  <a:moveTo>
                    <a:pt x="3618712" y="1913890"/>
                  </a:moveTo>
                  <a:lnTo>
                    <a:pt x="124460" y="1913890"/>
                  </a:lnTo>
                  <a:cubicBezTo>
                    <a:pt x="55880" y="1913890"/>
                    <a:pt x="0" y="1858010"/>
                    <a:pt x="0" y="178943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618712" y="0"/>
                  </a:lnTo>
                  <a:cubicBezTo>
                    <a:pt x="3687292" y="0"/>
                    <a:pt x="3743172" y="55880"/>
                    <a:pt x="3743172" y="124460"/>
                  </a:cubicBezTo>
                  <a:lnTo>
                    <a:pt x="3743172" y="1789430"/>
                  </a:lnTo>
                  <a:cubicBezTo>
                    <a:pt x="3743172" y="1858010"/>
                    <a:pt x="3687292" y="1913890"/>
                    <a:pt x="3618712" y="1913890"/>
                  </a:cubicBezTo>
                  <a:close/>
                </a:path>
              </a:pathLst>
            </a:custGeom>
            <a:solidFill>
              <a:srgbClr val="EAEAE0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265549" y="2015615"/>
            <a:ext cx="2514812" cy="695003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958904" y="4544962"/>
            <a:ext cx="14941857" cy="1817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39"/>
              </a:lnSpc>
            </a:pPr>
            <a:r>
              <a:rPr lang="en-US" sz="4400" dirty="0">
                <a:solidFill>
                  <a:srgbClr val="303033"/>
                </a:solidFill>
                <a:latin typeface="Arimo"/>
              </a:rPr>
              <a:t>   Introducing the Greenwich Mental Health in Schools Team</a:t>
            </a:r>
          </a:p>
          <a:p>
            <a:pPr algn="ctr">
              <a:lnSpc>
                <a:spcPts val="8074"/>
              </a:lnSpc>
            </a:pPr>
            <a:endParaRPr lang="en-US" sz="5699" dirty="0">
              <a:solidFill>
                <a:srgbClr val="303033"/>
              </a:solidFill>
              <a:latin typeface="Arimo"/>
            </a:endParaR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4522955" y="-2402"/>
            <a:ext cx="3496916" cy="1941817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200025" y="6083454"/>
            <a:ext cx="2298032" cy="2298032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3373261" y="2363116"/>
            <a:ext cx="12407100" cy="2286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000"/>
              </a:lnSpc>
            </a:pPr>
            <a:r>
              <a:rPr lang="en-US" sz="15000" dirty="0">
                <a:solidFill>
                  <a:srgbClr val="303033"/>
                </a:solidFill>
                <a:latin typeface="League Spartan"/>
              </a:rPr>
              <a:t>GMHST   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rot="-979760">
            <a:off x="15595709" y="5534490"/>
            <a:ext cx="7296790" cy="5585361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712171">
            <a:off x="13045497" y="7712723"/>
            <a:ext cx="3735887" cy="4262942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184711">
            <a:off x="8602604" y="8448354"/>
            <a:ext cx="4589622" cy="28539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015041" y="1927439"/>
            <a:ext cx="9475631" cy="1295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900"/>
              </a:lnSpc>
            </a:pPr>
            <a:r>
              <a:rPr lang="en-US" sz="9000">
                <a:solidFill>
                  <a:srgbClr val="303033"/>
                </a:solidFill>
                <a:latin typeface="League Spartan"/>
              </a:rPr>
              <a:t>Aims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705880" y="3706466"/>
            <a:ext cx="14582120" cy="4887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99"/>
              </a:lnSpc>
            </a:pPr>
            <a:endParaRPr/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>
                <a:solidFill>
                  <a:srgbClr val="303033"/>
                </a:solidFill>
                <a:latin typeface="Arimo"/>
              </a:rPr>
              <a:t>To introduce the Greenwich MHST service. </a:t>
            </a:r>
          </a:p>
          <a:p>
            <a:pPr>
              <a:lnSpc>
                <a:spcPts val="4799"/>
              </a:lnSpc>
            </a:pPr>
            <a:endParaRPr lang="en-US" sz="3999">
              <a:solidFill>
                <a:srgbClr val="303033"/>
              </a:solidFill>
              <a:latin typeface="Arimo"/>
            </a:endParaRP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>
                <a:solidFill>
                  <a:srgbClr val="303033"/>
                </a:solidFill>
                <a:latin typeface="Arimo"/>
              </a:rPr>
              <a:t>To understand what is Social, Emotional &amp; Mental Health and Wellbeing.</a:t>
            </a:r>
          </a:p>
          <a:p>
            <a:pPr>
              <a:lnSpc>
                <a:spcPts val="4799"/>
              </a:lnSpc>
            </a:pPr>
            <a:endParaRPr lang="en-US" sz="3999">
              <a:solidFill>
                <a:srgbClr val="303033"/>
              </a:solidFill>
              <a:latin typeface="Arimo"/>
            </a:endParaRP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>
                <a:solidFill>
                  <a:srgbClr val="303033"/>
                </a:solidFill>
                <a:latin typeface="Arimo"/>
              </a:rPr>
              <a:t>To explain how to seek support and Greenwich MHST referral process.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5697712" y="7716393"/>
            <a:ext cx="2210697" cy="232927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365136" y="4587211"/>
            <a:ext cx="2610137" cy="545846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5393597" y="681199"/>
            <a:ext cx="2514812" cy="69500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CF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949325"/>
            <a:ext cx="9475631" cy="1295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900"/>
              </a:lnSpc>
            </a:pPr>
            <a:r>
              <a:rPr lang="en-US" sz="9000">
                <a:solidFill>
                  <a:srgbClr val="303033"/>
                </a:solidFill>
                <a:latin typeface="League Spartan"/>
              </a:rPr>
              <a:t>Green Paper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-2054350">
            <a:off x="14154016" y="-2272753"/>
            <a:ext cx="6821683" cy="5221689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860516" y="2407232"/>
            <a:ext cx="16566968" cy="6118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99"/>
              </a:lnSpc>
            </a:pPr>
            <a:r>
              <a:rPr lang="en-US" sz="3999">
                <a:solidFill>
                  <a:srgbClr val="303033"/>
                </a:solidFill>
                <a:latin typeface="Arimo Bold"/>
              </a:rPr>
              <a:t>One in six children </a:t>
            </a:r>
            <a:r>
              <a:rPr lang="en-US" sz="3999">
                <a:solidFill>
                  <a:srgbClr val="303033"/>
                </a:solidFill>
                <a:latin typeface="Arimo"/>
              </a:rPr>
              <a:t>experience a mental health problem. Half of lifetime cases of mental health problems begin by the age of 14.</a:t>
            </a:r>
          </a:p>
          <a:p>
            <a:pPr>
              <a:lnSpc>
                <a:spcPts val="4799"/>
              </a:lnSpc>
            </a:pPr>
            <a:endParaRPr lang="en-US" sz="3999">
              <a:solidFill>
                <a:srgbClr val="303033"/>
              </a:solidFill>
              <a:latin typeface="Arimo"/>
            </a:endParaRPr>
          </a:p>
          <a:p>
            <a:pPr marL="571500" indent="-571500">
              <a:lnSpc>
                <a:spcPts val="4799"/>
              </a:lnSpc>
              <a:buFont typeface="Arial" panose="020B0604020202020204" pitchFamily="34" charset="0"/>
              <a:buChar char="•"/>
            </a:pPr>
            <a:r>
              <a:rPr lang="en-US" sz="3999">
                <a:solidFill>
                  <a:srgbClr val="303033"/>
                </a:solidFill>
                <a:latin typeface="Arimo"/>
              </a:rPr>
              <a:t>MHST came about in response to the Governments Green Paper.</a:t>
            </a:r>
          </a:p>
          <a:p>
            <a:pPr>
              <a:lnSpc>
                <a:spcPts val="4799"/>
              </a:lnSpc>
            </a:pPr>
            <a:endParaRPr lang="en-US" sz="3999">
              <a:solidFill>
                <a:srgbClr val="303033"/>
              </a:solidFill>
              <a:latin typeface="Arimo"/>
            </a:endParaRP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>
                <a:solidFill>
                  <a:srgbClr val="303033"/>
                </a:solidFill>
                <a:latin typeface="Arimo"/>
              </a:rPr>
              <a:t>MHSTs will provide </a:t>
            </a:r>
            <a:r>
              <a:rPr lang="en-US" sz="3999">
                <a:solidFill>
                  <a:srgbClr val="303033"/>
                </a:solidFill>
                <a:latin typeface="Arimo Bold"/>
              </a:rPr>
              <a:t>evidence based interventions</a:t>
            </a:r>
            <a:r>
              <a:rPr lang="en-US" sz="3999">
                <a:solidFill>
                  <a:srgbClr val="303033"/>
                </a:solidFill>
                <a:latin typeface="Arimo"/>
              </a:rPr>
              <a:t> to support those with </a:t>
            </a:r>
            <a:r>
              <a:rPr lang="en-US" sz="3999">
                <a:solidFill>
                  <a:srgbClr val="303033"/>
                </a:solidFill>
                <a:latin typeface="Arimo Bold"/>
              </a:rPr>
              <a:t>mild to moderate </a:t>
            </a:r>
            <a:r>
              <a:rPr lang="en-US" sz="3999">
                <a:solidFill>
                  <a:srgbClr val="303033"/>
                </a:solidFill>
                <a:latin typeface="Arimo"/>
              </a:rPr>
              <a:t>needs.</a:t>
            </a:r>
          </a:p>
          <a:p>
            <a:pPr marL="431799" lvl="1">
              <a:lnSpc>
                <a:spcPts val="4799"/>
              </a:lnSpc>
            </a:pPr>
            <a:endParaRPr lang="en-US" sz="3999">
              <a:solidFill>
                <a:srgbClr val="303033"/>
              </a:solidFill>
              <a:latin typeface="Arimo"/>
            </a:endParaRP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>
                <a:solidFill>
                  <a:srgbClr val="303033"/>
                </a:solidFill>
                <a:latin typeface="Arimo"/>
              </a:rPr>
              <a:t>MHSTs will support the promotion of good mental health, wellbeing and </a:t>
            </a:r>
            <a:r>
              <a:rPr lang="en-US" sz="3999">
                <a:solidFill>
                  <a:srgbClr val="303033"/>
                </a:solidFill>
                <a:latin typeface="Arimo Bold"/>
              </a:rPr>
              <a:t>whole school approaches.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6686586" y="8745115"/>
            <a:ext cx="2454748" cy="201914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5098299" y="8745115"/>
            <a:ext cx="2454748" cy="201914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1885245" y="8745115"/>
            <a:ext cx="2454748" cy="2019144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0329007" y="8745115"/>
            <a:ext cx="2454748" cy="2019144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3507796" y="8745115"/>
            <a:ext cx="2454748" cy="2019144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668497" y="8745115"/>
            <a:ext cx="2454748" cy="201914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0" y="0"/>
            <a:ext cx="5254778" cy="5246370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4C0EB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4"/>
          <p:cNvSpPr txBox="1"/>
          <p:nvPr/>
        </p:nvSpPr>
        <p:spPr>
          <a:xfrm>
            <a:off x="676671" y="1698072"/>
            <a:ext cx="16230600" cy="85806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99"/>
              </a:lnSpc>
            </a:pPr>
            <a:endParaRPr dirty="0"/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 Bold"/>
              </a:rPr>
              <a:t>Education Mental Health Practitioners</a:t>
            </a:r>
            <a:r>
              <a:rPr lang="en-US" sz="3999" dirty="0">
                <a:solidFill>
                  <a:srgbClr val="000000"/>
                </a:solidFill>
                <a:latin typeface="Arimo"/>
              </a:rPr>
              <a:t> (EMHPs) – EMHPs deliver evidence-based interventions for low and moderate needs within an educational setting.  </a:t>
            </a: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 Bold"/>
              </a:rPr>
              <a:t>Senior Practitioners </a:t>
            </a:r>
            <a:r>
              <a:rPr lang="en-US" sz="3999" dirty="0">
                <a:solidFill>
                  <a:srgbClr val="000000"/>
                </a:solidFill>
                <a:latin typeface="Arimo"/>
              </a:rPr>
              <a:t>deliver a variety of evidence-based interventions, triage new referrals and support the whole school approach </a:t>
            </a: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 Bold"/>
              </a:rPr>
              <a:t>Lead practitioners</a:t>
            </a:r>
            <a:r>
              <a:rPr lang="en-US" sz="3999" dirty="0">
                <a:solidFill>
                  <a:srgbClr val="000000"/>
                </a:solidFill>
                <a:latin typeface="Arimo"/>
              </a:rPr>
              <a:t>– Support the whole school approach and referral onto specialist mental health services when appropriate for individuals.</a:t>
            </a:r>
          </a:p>
          <a:p>
            <a:pPr>
              <a:lnSpc>
                <a:spcPts val="4799"/>
              </a:lnSpc>
            </a:pPr>
            <a:endParaRPr lang="en-US" sz="3999" dirty="0">
              <a:solidFill>
                <a:srgbClr val="000000"/>
              </a:solidFill>
              <a:latin typeface="Arimo"/>
            </a:endParaRP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 Bold"/>
              </a:rPr>
              <a:t>Team Manager</a:t>
            </a:r>
            <a:r>
              <a:rPr lang="en-US" sz="3999" dirty="0">
                <a:solidFill>
                  <a:srgbClr val="000000"/>
                </a:solidFill>
                <a:latin typeface="Arimo"/>
              </a:rPr>
              <a:t> &amp; </a:t>
            </a:r>
            <a:r>
              <a:rPr lang="en-US" sz="3999" dirty="0">
                <a:solidFill>
                  <a:srgbClr val="000000"/>
                </a:solidFill>
                <a:latin typeface="Arimo Bold"/>
              </a:rPr>
              <a:t>Administrative Support.</a:t>
            </a:r>
          </a:p>
          <a:p>
            <a:pPr>
              <a:lnSpc>
                <a:spcPts val="4799"/>
              </a:lnSpc>
            </a:pPr>
            <a:endParaRPr lang="en-US" sz="3999" dirty="0">
              <a:solidFill>
                <a:srgbClr val="000000"/>
              </a:solidFill>
              <a:latin typeface="Arimo Bold"/>
            </a:endParaRPr>
          </a:p>
          <a:p>
            <a:pPr>
              <a:lnSpc>
                <a:spcPts val="4799"/>
              </a:lnSpc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.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4786805" y="8360229"/>
            <a:ext cx="1952419" cy="1753627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204" y="703287"/>
            <a:ext cx="18283796" cy="1295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 dirty="0">
                <a:solidFill>
                  <a:srgbClr val="303033"/>
                </a:solidFill>
                <a:latin typeface="League Spartan"/>
              </a:rPr>
              <a:t>Who are the GMHST Team?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5393597" y="681199"/>
            <a:ext cx="2514812" cy="69500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501241" y="391144"/>
            <a:ext cx="2784912" cy="2784912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028700" y="3651257"/>
            <a:ext cx="15307871" cy="2409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99"/>
              </a:lnSpc>
            </a:pPr>
            <a:endParaRPr/>
          </a:p>
          <a:p>
            <a:pPr>
              <a:lnSpc>
                <a:spcPts val="4799"/>
              </a:lnSpc>
            </a:pPr>
            <a:endParaRPr/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>
                <a:solidFill>
                  <a:srgbClr val="000000"/>
                </a:solidFill>
                <a:latin typeface="Arimo"/>
              </a:rPr>
              <a:t>One in six children experienced a mental health problem in 2021.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6173125" y="803406"/>
            <a:ext cx="6589623" cy="1014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7699">
                <a:solidFill>
                  <a:srgbClr val="FFFFFF"/>
                </a:solidFill>
                <a:latin typeface="Dreaming Outloud Sans Alt"/>
              </a:rPr>
              <a:t>Did you know..?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2844260" y="8294084"/>
            <a:ext cx="2995961" cy="2464317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4860161" y="8259547"/>
            <a:ext cx="2995961" cy="246431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6777124" y="8259547"/>
            <a:ext cx="2995961" cy="2464317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723363" y="8294084"/>
            <a:ext cx="2995961" cy="2464317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0716060" y="8259547"/>
            <a:ext cx="2995961" cy="2464317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2700399" y="8284559"/>
            <a:ext cx="2995961" cy="246431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703287"/>
            <a:ext cx="13677900" cy="12984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900"/>
              </a:lnSpc>
            </a:pPr>
            <a:r>
              <a:rPr lang="en-US" sz="9000" dirty="0">
                <a:solidFill>
                  <a:srgbClr val="303033"/>
                </a:solidFill>
                <a:latin typeface="League Spartan"/>
              </a:rPr>
              <a:t>GMHST- 	What we do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18120" y="2476500"/>
            <a:ext cx="17769880" cy="79650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Help your child to understand their </a:t>
            </a:r>
            <a:r>
              <a:rPr lang="en-US" sz="3999" dirty="0">
                <a:solidFill>
                  <a:srgbClr val="000000"/>
                </a:solidFill>
                <a:latin typeface="Arimo Bold"/>
              </a:rPr>
              <a:t>feelings. </a:t>
            </a:r>
          </a:p>
          <a:p>
            <a:pPr>
              <a:lnSpc>
                <a:spcPts val="4799"/>
              </a:lnSpc>
            </a:pPr>
            <a:endParaRPr lang="en-US" sz="3999" dirty="0">
              <a:solidFill>
                <a:srgbClr val="000000"/>
              </a:solidFill>
              <a:latin typeface="Arimo Bold"/>
            </a:endParaRP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Help your child to think about ways to </a:t>
            </a:r>
            <a:r>
              <a:rPr lang="en-US" sz="3999" dirty="0">
                <a:solidFill>
                  <a:srgbClr val="000000"/>
                </a:solidFill>
                <a:latin typeface="Arimo Bold"/>
              </a:rPr>
              <a:t>cope </a:t>
            </a:r>
            <a:r>
              <a:rPr lang="en-US" sz="3999" dirty="0">
                <a:solidFill>
                  <a:srgbClr val="000000"/>
                </a:solidFill>
                <a:latin typeface="Arimo"/>
              </a:rPr>
              <a:t>with their </a:t>
            </a:r>
            <a:r>
              <a:rPr lang="en-US" sz="3999" dirty="0">
                <a:solidFill>
                  <a:srgbClr val="000000"/>
                </a:solidFill>
                <a:latin typeface="Arimo Bold"/>
              </a:rPr>
              <a:t>feelings.</a:t>
            </a:r>
          </a:p>
          <a:p>
            <a:pPr>
              <a:lnSpc>
                <a:spcPts val="4799"/>
              </a:lnSpc>
            </a:pPr>
            <a:endParaRPr lang="en-US" sz="3999" dirty="0">
              <a:solidFill>
                <a:srgbClr val="000000"/>
              </a:solidFill>
              <a:latin typeface="Arimo Bold"/>
            </a:endParaRP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Talk with parents/carers to think about how to </a:t>
            </a:r>
            <a:r>
              <a:rPr lang="en-US" sz="3999" dirty="0">
                <a:solidFill>
                  <a:srgbClr val="000000"/>
                </a:solidFill>
                <a:latin typeface="Arimo Bold"/>
              </a:rPr>
              <a:t>help your child</a:t>
            </a:r>
            <a:r>
              <a:rPr lang="en-US" sz="3999" dirty="0">
                <a:solidFill>
                  <a:srgbClr val="000000"/>
                </a:solidFill>
                <a:latin typeface="Arimo"/>
              </a:rPr>
              <a:t> when they are finding things difficult.</a:t>
            </a:r>
          </a:p>
          <a:p>
            <a:pPr>
              <a:lnSpc>
                <a:spcPts val="4799"/>
              </a:lnSpc>
            </a:pPr>
            <a:endParaRPr lang="en-US" sz="3999" dirty="0">
              <a:solidFill>
                <a:srgbClr val="000000"/>
              </a:solidFill>
              <a:latin typeface="Arimo"/>
            </a:endParaRP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Ensure children and young people are able to </a:t>
            </a:r>
            <a:r>
              <a:rPr lang="en-US" sz="3999" dirty="0">
                <a:solidFill>
                  <a:srgbClr val="000000"/>
                </a:solidFill>
                <a:latin typeface="Arimo Bold"/>
              </a:rPr>
              <a:t>access appropriate support</a:t>
            </a:r>
            <a:r>
              <a:rPr lang="en-US" sz="3999" dirty="0">
                <a:solidFill>
                  <a:srgbClr val="000000"/>
                </a:solidFill>
                <a:latin typeface="Arimo"/>
              </a:rPr>
              <a:t> all year round (not just term time).</a:t>
            </a:r>
          </a:p>
          <a:p>
            <a:pPr>
              <a:lnSpc>
                <a:spcPts val="4799"/>
              </a:lnSpc>
            </a:pPr>
            <a:endParaRPr lang="en-US" sz="3999" dirty="0">
              <a:solidFill>
                <a:srgbClr val="000000"/>
              </a:solidFill>
              <a:latin typeface="Arimo"/>
            </a:endParaRP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Support schools in developing their </a:t>
            </a:r>
            <a:r>
              <a:rPr lang="en-US" sz="3999" dirty="0">
                <a:solidFill>
                  <a:srgbClr val="000000"/>
                </a:solidFill>
                <a:latin typeface="Arimo Bold"/>
              </a:rPr>
              <a:t>whole school approach</a:t>
            </a:r>
            <a:r>
              <a:rPr lang="en-US" sz="3999" dirty="0">
                <a:solidFill>
                  <a:srgbClr val="000000"/>
                </a:solidFill>
                <a:latin typeface="Arimo"/>
              </a:rPr>
              <a:t> to mental health.</a:t>
            </a:r>
          </a:p>
          <a:p>
            <a:pPr>
              <a:lnSpc>
                <a:spcPts val="4799"/>
              </a:lnSpc>
            </a:pPr>
            <a:endParaRPr lang="en-US" sz="3999" dirty="0">
              <a:solidFill>
                <a:srgbClr val="000000"/>
              </a:solidFill>
              <a:latin typeface="Arimo"/>
            </a:endParaR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5014007" y="1028700"/>
            <a:ext cx="3273993" cy="34496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0" y="0"/>
            <a:ext cx="5254778" cy="5246370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4C0EB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4253538" y="6256419"/>
            <a:ext cx="4035750" cy="4029293"/>
            <a:chOff x="0" y="0"/>
            <a:chExt cx="6350000" cy="63398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DADEC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504675" y="5143500"/>
            <a:ext cx="7781385" cy="514544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5581927" y="303505"/>
            <a:ext cx="2514812" cy="69500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990600" y="8627745"/>
            <a:ext cx="1324000" cy="126111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2627389" y="1242060"/>
            <a:ext cx="13097076" cy="1384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00"/>
              </a:lnSpc>
            </a:pPr>
            <a:r>
              <a:rPr lang="en-US" sz="9000" dirty="0">
                <a:solidFill>
                  <a:srgbClr val="303033"/>
                </a:solidFill>
                <a:latin typeface="League Spartan"/>
              </a:rPr>
              <a:t>GMHST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85900" y="3570677"/>
            <a:ext cx="17155845" cy="42717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99"/>
              </a:lnSpc>
              <a:spcBef>
                <a:spcPct val="0"/>
              </a:spcBef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We work across the school to help with your emotional wellbeing. </a:t>
            </a:r>
          </a:p>
          <a:p>
            <a:pPr>
              <a:lnSpc>
                <a:spcPts val="4799"/>
              </a:lnSpc>
              <a:spcBef>
                <a:spcPct val="0"/>
              </a:spcBef>
            </a:pPr>
            <a:endParaRPr lang="en-US" sz="3999" dirty="0">
              <a:solidFill>
                <a:srgbClr val="000000"/>
              </a:solidFill>
              <a:latin typeface="Arimo"/>
            </a:endParaRPr>
          </a:p>
          <a:p>
            <a:pPr>
              <a:lnSpc>
                <a:spcPts val="4799"/>
              </a:lnSpc>
              <a:spcBef>
                <a:spcPct val="0"/>
              </a:spcBef>
            </a:pPr>
            <a:r>
              <a:rPr lang="en-US" sz="3999" dirty="0">
                <a:solidFill>
                  <a:srgbClr val="000000"/>
                </a:solidFill>
                <a:latin typeface="Arimo Bold"/>
              </a:rPr>
              <a:t>What will we do?</a:t>
            </a: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Assemblies </a:t>
            </a: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Group Workshops</a:t>
            </a: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1 to 1 sessions</a:t>
            </a: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Staff, CYP and Family Support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280558" y="8948737"/>
            <a:ext cx="8839199" cy="11939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We currently support 50% of Greenwich schools!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CF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0" y="0"/>
            <a:ext cx="5254778" cy="5246370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FAE472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" name="Group 4"/>
          <p:cNvGrpSpPr/>
          <p:nvPr/>
        </p:nvGrpSpPr>
        <p:grpSpPr>
          <a:xfrm rot="-5400000">
            <a:off x="14253538" y="6256419"/>
            <a:ext cx="4035750" cy="4029293"/>
            <a:chOff x="0" y="0"/>
            <a:chExt cx="6350000" cy="63398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FAE472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3192717" y="3757487"/>
            <a:ext cx="12407100" cy="412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00"/>
              </a:lnSpc>
            </a:pPr>
            <a:r>
              <a:rPr lang="en-US" sz="9000">
                <a:solidFill>
                  <a:srgbClr val="303033"/>
                </a:solidFill>
                <a:latin typeface="League Spartan"/>
              </a:rPr>
              <a:t>What is Emotional Wellbeing &amp; Mental Health?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t="27922" r="67336" b="35756"/>
          <a:stretch>
            <a:fillRect/>
          </a:stretch>
        </p:blipFill>
        <p:spPr>
          <a:xfrm>
            <a:off x="14903945" y="7217433"/>
            <a:ext cx="2734935" cy="2615381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5581927" y="303505"/>
            <a:ext cx="2514812" cy="69500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514049" y="557006"/>
            <a:ext cx="4274842" cy="2735898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82147" y="1276097"/>
            <a:ext cx="4013654" cy="11833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</a:pPr>
            <a:r>
              <a:rPr lang="en-US" sz="3999">
                <a:solidFill>
                  <a:srgbClr val="000000"/>
                </a:solidFill>
                <a:latin typeface="Arimo"/>
              </a:rPr>
              <a:t>How 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We feel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6983290" y="1194798"/>
            <a:ext cx="4481113" cy="196594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3316287" y="633332"/>
            <a:ext cx="3810478" cy="2438705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514048" y="3627018"/>
            <a:ext cx="4739007" cy="303296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6684366" y="3627018"/>
            <a:ext cx="4739007" cy="3032964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>
            <a:off x="12832706" y="3627018"/>
            <a:ext cx="4739007" cy="3032964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7415552" y="1549829"/>
            <a:ext cx="3706335" cy="11939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</a:pPr>
            <a:r>
              <a:rPr lang="en-US" sz="3999">
                <a:solidFill>
                  <a:srgbClr val="000000"/>
                </a:solidFill>
                <a:latin typeface="Arimo"/>
              </a:rPr>
              <a:t>Self-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Esteem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223850" y="1549829"/>
            <a:ext cx="4347863" cy="5784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Participation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36026" y="4533900"/>
            <a:ext cx="4739007" cy="1209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</a:pPr>
            <a:r>
              <a:rPr lang="en-US" sz="3999">
                <a:solidFill>
                  <a:srgbClr val="000000"/>
                </a:solidFill>
                <a:latin typeface="Arimo"/>
              </a:rPr>
              <a:t>How 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We Think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774497" y="4533900"/>
            <a:ext cx="4739007" cy="1209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</a:pPr>
            <a:r>
              <a:rPr lang="en-US" sz="3999">
                <a:solidFill>
                  <a:srgbClr val="000000"/>
                </a:solidFill>
                <a:latin typeface="Arimo"/>
              </a:rPr>
              <a:t>Physical 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Health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832706" y="4681537"/>
            <a:ext cx="4739007" cy="609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Hobbies 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514048" y="7254036"/>
            <a:ext cx="4739007" cy="3032964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>
            <a:off x="6684366" y="7174472"/>
            <a:ext cx="4739007" cy="3032964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>
            <a:off x="12852122" y="6917896"/>
            <a:ext cx="4739007" cy="3032964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914409" y="8189944"/>
            <a:ext cx="3874481" cy="1209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</a:pPr>
            <a:r>
              <a:rPr lang="en-US" sz="3999">
                <a:solidFill>
                  <a:srgbClr val="000000"/>
                </a:solidFill>
                <a:latin typeface="Arimo"/>
              </a:rPr>
              <a:t>How 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We Act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39000" y="8770518"/>
            <a:ext cx="3505200" cy="5784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Relationships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880129" y="8413117"/>
            <a:ext cx="3246636" cy="609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Environments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19AD248-FC69-445F-A678-C711A1B7ADEB}"/>
              </a:ext>
            </a:extLst>
          </p:cNvPr>
          <p:cNvSpPr txBox="1"/>
          <p:nvPr/>
        </p:nvSpPr>
        <p:spPr>
          <a:xfrm>
            <a:off x="5122120" y="110986"/>
            <a:ext cx="78609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/>
              <a:t>Emotional Wellbeing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alphaModFix amt="21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7289784" y="4078656"/>
            <a:ext cx="3411835" cy="341183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4356565" y="6078083"/>
            <a:ext cx="3897886" cy="4114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3529732" y="1587732"/>
            <a:ext cx="4724718" cy="41148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4520254" y="-345440"/>
            <a:ext cx="4446248" cy="41148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14706842" y="4626005"/>
            <a:ext cx="4446248" cy="41148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13884191" y="-669872"/>
            <a:ext cx="7315200" cy="364845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3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712575">
            <a:off x="4083173" y="2430931"/>
            <a:ext cx="2360912" cy="84402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11066199" y="4107040"/>
            <a:ext cx="4574674" cy="3355068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6505667" y="6756123"/>
            <a:ext cx="4574674" cy="3355068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1066199" y="4574898"/>
            <a:ext cx="4581309" cy="1809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 Bold"/>
              </a:rPr>
              <a:t>Feelings/Emotions </a:t>
            </a:r>
            <a:r>
              <a:rPr lang="en-US" sz="3999">
                <a:solidFill>
                  <a:srgbClr val="000000"/>
                </a:solidFill>
                <a:latin typeface="Arimo"/>
              </a:rPr>
              <a:t>Happy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Excited</a:t>
            </a:r>
            <a:r>
              <a:rPr lang="en-US" sz="3999">
                <a:solidFill>
                  <a:srgbClr val="000000"/>
                </a:solidFill>
                <a:latin typeface="Arimo Bold"/>
              </a:rPr>
              <a:t>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994936" y="6923945"/>
            <a:ext cx="3792371" cy="3009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 Bold"/>
              </a:rPr>
              <a:t>Bodily Sensation</a:t>
            </a:r>
            <a:r>
              <a:rPr lang="en-US" sz="3999">
                <a:solidFill>
                  <a:srgbClr val="000000"/>
                </a:solidFill>
                <a:latin typeface="Arimo"/>
              </a:rPr>
              <a:t> 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Energy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Excitement 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Heart racing</a:t>
            </a: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6637290" y="1411923"/>
            <a:ext cx="4574674" cy="3355068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6925204" y="1731686"/>
            <a:ext cx="4140996" cy="2409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 Bold"/>
              </a:rPr>
              <a:t>Thoughts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“A day off school”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"/>
              </a:rPr>
              <a:t>“Snowman”</a:t>
            </a:r>
          </a:p>
          <a:p>
            <a:pPr algn="ctr">
              <a:lnSpc>
                <a:spcPts val="4799"/>
              </a:lnSpc>
              <a:spcBef>
                <a:spcPct val="0"/>
              </a:spcBef>
            </a:pPr>
            <a:endParaRPr lang="en-US" sz="3999">
              <a:solidFill>
                <a:srgbClr val="000000"/>
              </a:solidFill>
              <a:latin typeface="Arimo"/>
            </a:endParaR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2188605" y="3993928"/>
            <a:ext cx="4574674" cy="3355068"/>
          </a:xfrm>
          <a:prstGeom prst="rect">
            <a:avLst/>
          </a:prstGeom>
        </p:spPr>
      </p:pic>
      <p:sp>
        <p:nvSpPr>
          <p:cNvPr id="16" name="TextBox 16"/>
          <p:cNvSpPr txBox="1"/>
          <p:nvPr/>
        </p:nvSpPr>
        <p:spPr>
          <a:xfrm>
            <a:off x="2188605" y="4203020"/>
            <a:ext cx="4502120" cy="3457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08"/>
              </a:lnSpc>
              <a:spcBef>
                <a:spcPct val="0"/>
              </a:spcBef>
            </a:pPr>
            <a:r>
              <a:rPr lang="en-US" sz="3757">
                <a:solidFill>
                  <a:srgbClr val="000000"/>
                </a:solidFill>
                <a:latin typeface="Arimo Bold"/>
              </a:rPr>
              <a:t>Behaviours</a:t>
            </a:r>
          </a:p>
          <a:p>
            <a:pPr algn="ctr">
              <a:lnSpc>
                <a:spcPts val="4508"/>
              </a:lnSpc>
            </a:pPr>
            <a:r>
              <a:rPr lang="en-US" sz="3757">
                <a:solidFill>
                  <a:srgbClr val="000000"/>
                </a:solidFill>
                <a:latin typeface="Arimo"/>
              </a:rPr>
              <a:t> Make a snowman</a:t>
            </a:r>
          </a:p>
          <a:p>
            <a:pPr algn="ctr">
              <a:lnSpc>
                <a:spcPts val="4508"/>
              </a:lnSpc>
            </a:pPr>
            <a:endParaRPr lang="en-US" sz="3757">
              <a:solidFill>
                <a:srgbClr val="000000"/>
              </a:solidFill>
              <a:latin typeface="Arimo"/>
            </a:endParaRPr>
          </a:p>
          <a:p>
            <a:pPr algn="ctr">
              <a:lnSpc>
                <a:spcPts val="4508"/>
              </a:lnSpc>
              <a:spcBef>
                <a:spcPct val="0"/>
              </a:spcBef>
            </a:pPr>
            <a:r>
              <a:rPr lang="en-US" sz="3757">
                <a:solidFill>
                  <a:srgbClr val="000000"/>
                </a:solidFill>
                <a:latin typeface="Arimo"/>
              </a:rPr>
              <a:t>Get dressed and wake parents/carers</a:t>
            </a:r>
          </a:p>
          <a:p>
            <a:pPr algn="ctr">
              <a:lnSpc>
                <a:spcPts val="4508"/>
              </a:lnSpc>
              <a:spcBef>
                <a:spcPct val="0"/>
              </a:spcBef>
            </a:pPr>
            <a:endParaRPr lang="en-US" sz="3757">
              <a:solidFill>
                <a:srgbClr val="000000"/>
              </a:solidFill>
              <a:latin typeface="Arimo"/>
            </a:endParaRP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183510" y="197485"/>
            <a:ext cx="4574674" cy="3355068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7">
            <a:alphaModFix amt="9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>
            <a:off x="5304284" y="2084624"/>
            <a:ext cx="7173676" cy="7173676"/>
          </a:xfrm>
          <a:prstGeom prst="rect">
            <a:avLst/>
          </a:prstGeom>
        </p:spPr>
      </p:pic>
      <p:sp>
        <p:nvSpPr>
          <p:cNvPr id="19" name="TextBox 19"/>
          <p:cNvSpPr txBox="1"/>
          <p:nvPr/>
        </p:nvSpPr>
        <p:spPr>
          <a:xfrm>
            <a:off x="1454698" y="694965"/>
            <a:ext cx="2032298" cy="609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 Bold"/>
              </a:rPr>
              <a:t>Triggers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28854" y="1578207"/>
            <a:ext cx="3876905" cy="1809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9"/>
              </a:lnSpc>
            </a:pPr>
            <a:r>
              <a:rPr lang="en-US" sz="3999">
                <a:solidFill>
                  <a:srgbClr val="000000"/>
                </a:solidFill>
                <a:latin typeface="Arimo"/>
              </a:rPr>
              <a:t>Look out the window and see snow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5367784" y="197485"/>
            <a:ext cx="7552432" cy="1514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Dreaming Outloud Sans Alt"/>
              </a:rPr>
              <a:t>Anxiety Cycle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419099"/>
            <a:ext cx="18288000" cy="12954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>
                <a:solidFill>
                  <a:srgbClr val="000000"/>
                </a:solidFill>
                <a:latin typeface="League Spartan Bold"/>
              </a:rPr>
              <a:t>Feeling Anxious or Worried</a:t>
            </a:r>
            <a:r>
              <a:rPr lang="en-US" sz="9000">
                <a:solidFill>
                  <a:srgbClr val="000000"/>
                </a:solidFill>
                <a:latin typeface="League Spartan"/>
              </a:rPr>
              <a:t>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20519" y="1685926"/>
            <a:ext cx="12202217" cy="9105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Arimo Bold"/>
              </a:rPr>
              <a:t>Worrying Thoughts: 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Putting hand up in class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Going To Secondary School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Exams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Friendship</a:t>
            </a:r>
          </a:p>
          <a:p>
            <a:pPr>
              <a:lnSpc>
                <a:spcPts val="4200"/>
              </a:lnSpc>
              <a:spcBef>
                <a:spcPct val="0"/>
              </a:spcBef>
            </a:pPr>
            <a:endParaRPr lang="en-US" sz="3500">
              <a:solidFill>
                <a:srgbClr val="000000"/>
              </a:solidFill>
              <a:latin typeface="Arimo"/>
            </a:endParaRPr>
          </a:p>
          <a:p>
            <a:pPr>
              <a:lnSpc>
                <a:spcPts val="42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Arimo Bold"/>
              </a:rPr>
              <a:t>Feelings &amp; Body Sensations:</a:t>
            </a:r>
          </a:p>
          <a:p>
            <a:pPr marL="755651" lvl="1" indent="-377825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Butterflies</a:t>
            </a:r>
          </a:p>
          <a:p>
            <a:pPr marL="755651" lvl="1" indent="-377825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Heart Beating</a:t>
            </a:r>
          </a:p>
          <a:p>
            <a:pPr marL="755651" lvl="1" indent="-377825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Sweaty Hands</a:t>
            </a:r>
          </a:p>
          <a:p>
            <a:pPr>
              <a:lnSpc>
                <a:spcPts val="4200"/>
              </a:lnSpc>
              <a:spcBef>
                <a:spcPct val="0"/>
              </a:spcBef>
            </a:pPr>
            <a:endParaRPr lang="en-US" sz="3500">
              <a:solidFill>
                <a:srgbClr val="000000"/>
              </a:solidFill>
              <a:latin typeface="Arimo"/>
            </a:endParaRPr>
          </a:p>
          <a:p>
            <a:pPr algn="just">
              <a:lnSpc>
                <a:spcPts val="42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Arimo Bold"/>
              </a:rPr>
              <a:t>Behaviours: </a:t>
            </a:r>
          </a:p>
          <a:p>
            <a:pPr marL="755651" lvl="1" indent="-377825" algn="just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Not wanting to go to school</a:t>
            </a:r>
          </a:p>
          <a:p>
            <a:pPr marL="755651" lvl="1" indent="-377825" algn="just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Tired</a:t>
            </a:r>
          </a:p>
          <a:p>
            <a:pPr marL="755651" lvl="1" indent="-377825" algn="just">
              <a:lnSpc>
                <a:spcPts val="4200"/>
              </a:lnSpc>
              <a:spcBef>
                <a:spcPct val="0"/>
              </a:spcBef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Distracted</a:t>
            </a:r>
          </a:p>
          <a:p>
            <a:pPr marL="755651" lvl="1" indent="-377825" algn="just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Getting annoyed with peopl</a:t>
            </a:r>
            <a:r>
              <a:rPr lang="en-US" sz="3500">
                <a:solidFill>
                  <a:srgbClr val="000000"/>
                </a:solidFill>
                <a:latin typeface="Arimo Bold"/>
              </a:rPr>
              <a:t>e</a:t>
            </a:r>
          </a:p>
          <a:p>
            <a:pPr algn="l">
              <a:lnSpc>
                <a:spcPts val="4299"/>
              </a:lnSpc>
              <a:spcBef>
                <a:spcPct val="0"/>
              </a:spcBef>
            </a:pPr>
            <a:endParaRPr lang="en-US" sz="3500">
              <a:solidFill>
                <a:srgbClr val="000000"/>
              </a:solidFill>
              <a:latin typeface="Arimo Bold"/>
            </a:endParaR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1460346" y="4012193"/>
            <a:ext cx="3124780" cy="312478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022736" y="6133520"/>
            <a:ext cx="3124780" cy="312478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4458294" y="3221068"/>
            <a:ext cx="1689222" cy="2912452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>
            <a:alphaModFix amt="7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0235640" y="2700231"/>
            <a:ext cx="1667124" cy="287435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343536"/>
            <a:ext cx="18288000" cy="1295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8000">
                <a:solidFill>
                  <a:srgbClr val="000000"/>
                </a:solidFill>
                <a:latin typeface="League Spartan Bold"/>
              </a:rPr>
              <a:t>Emotional Dysregulation</a:t>
            </a:r>
            <a:r>
              <a:rPr lang="en-US" sz="9000">
                <a:solidFill>
                  <a:srgbClr val="000000"/>
                </a:solidFill>
                <a:latin typeface="League Spartan Bold"/>
              </a:rPr>
              <a:t>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1607835" y="-118898"/>
            <a:ext cx="11623771" cy="1052479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 b="56910"/>
          <a:stretch>
            <a:fillRect/>
          </a:stretch>
        </p:blipFill>
        <p:spPr>
          <a:xfrm>
            <a:off x="10800783" y="2166942"/>
            <a:ext cx="7238146" cy="311887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3049001" y="5096908"/>
            <a:ext cx="3179781" cy="3179781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 rot="5400000">
            <a:off x="-1598689" y="-984249"/>
            <a:ext cx="5254778" cy="5246370"/>
            <a:chOff x="0" y="0"/>
            <a:chExt cx="6350000" cy="633984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48CFAE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671435" y="1619886"/>
            <a:ext cx="17367494" cy="9448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9"/>
              </a:lnSpc>
            </a:pPr>
            <a:r>
              <a:rPr lang="en-US" sz="3499">
                <a:solidFill>
                  <a:srgbClr val="000000"/>
                </a:solidFill>
                <a:latin typeface="Arimo Bold"/>
              </a:rPr>
              <a:t>Unhelpful Thoughts</a:t>
            </a:r>
          </a:p>
          <a:p>
            <a:pPr marL="755649" lvl="1" indent="-377824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Arimo"/>
              </a:rPr>
              <a:t>‘It’s my fault’</a:t>
            </a:r>
          </a:p>
          <a:p>
            <a:pPr marL="755649" lvl="1" indent="-377824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Arimo"/>
              </a:rPr>
              <a:t>‘I’m never going to feel better’</a:t>
            </a:r>
          </a:p>
          <a:p>
            <a:pPr marL="755649" lvl="1" indent="-377824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Arimo"/>
              </a:rPr>
              <a:t>‘Nobody likes me’</a:t>
            </a:r>
          </a:p>
          <a:p>
            <a:pPr>
              <a:lnSpc>
                <a:spcPts val="4199"/>
              </a:lnSpc>
            </a:pPr>
            <a:endParaRPr lang="en-US" sz="3499">
              <a:solidFill>
                <a:srgbClr val="000000"/>
              </a:solidFill>
              <a:latin typeface="Arimo"/>
            </a:endParaRPr>
          </a:p>
          <a:p>
            <a:pPr>
              <a:lnSpc>
                <a:spcPts val="4199"/>
              </a:lnSpc>
            </a:pPr>
            <a:r>
              <a:rPr lang="en-US" sz="3499">
                <a:solidFill>
                  <a:srgbClr val="000000"/>
                </a:solidFill>
                <a:latin typeface="Arimo Bold"/>
              </a:rPr>
              <a:t>Feelings &amp; Body Sensations:</a:t>
            </a:r>
          </a:p>
          <a:p>
            <a:pPr marL="755649" lvl="1" indent="-377824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Arimo"/>
              </a:rPr>
              <a:t>Tired</a:t>
            </a:r>
          </a:p>
          <a:p>
            <a:pPr marL="755649" lvl="1" indent="-377824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Arimo"/>
              </a:rPr>
              <a:t>Headaches</a:t>
            </a:r>
          </a:p>
          <a:p>
            <a:pPr marL="755649" lvl="1" indent="-377824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Arimo"/>
              </a:rPr>
              <a:t>Tummy aches</a:t>
            </a:r>
          </a:p>
          <a:p>
            <a:pPr>
              <a:lnSpc>
                <a:spcPts val="4199"/>
              </a:lnSpc>
            </a:pPr>
            <a:endParaRPr lang="en-US" sz="3499">
              <a:solidFill>
                <a:srgbClr val="000000"/>
              </a:solidFill>
              <a:latin typeface="Arimo"/>
            </a:endParaRPr>
          </a:p>
          <a:p>
            <a:pPr>
              <a:lnSpc>
                <a:spcPts val="4199"/>
              </a:lnSpc>
            </a:pPr>
            <a:r>
              <a:rPr lang="en-US" sz="3499">
                <a:solidFill>
                  <a:srgbClr val="000000"/>
                </a:solidFill>
                <a:latin typeface="Arimo Bold"/>
              </a:rPr>
              <a:t>Behaviours: </a:t>
            </a:r>
          </a:p>
          <a:p>
            <a:pPr marL="755649" lvl="1" indent="-377824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Arimo"/>
              </a:rPr>
              <a:t>Crying </a:t>
            </a:r>
          </a:p>
          <a:p>
            <a:pPr marL="755649" lvl="1" indent="-377824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Arimo"/>
              </a:rPr>
              <a:t>Tired or Fatigue</a:t>
            </a:r>
          </a:p>
          <a:p>
            <a:pPr marL="755649" lvl="1" indent="-377824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Arimo"/>
              </a:rPr>
              <a:t>Isolation </a:t>
            </a:r>
          </a:p>
          <a:p>
            <a:pPr marL="755649" lvl="1" indent="-377824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000000"/>
                </a:solidFill>
                <a:latin typeface="Arimo"/>
              </a:rPr>
              <a:t>Sleep Difficulties </a:t>
            </a:r>
          </a:p>
          <a:p>
            <a:pPr>
              <a:lnSpc>
                <a:spcPts val="4199"/>
              </a:lnSpc>
            </a:pPr>
            <a:endParaRPr lang="en-US" sz="3499">
              <a:solidFill>
                <a:srgbClr val="000000"/>
              </a:solidFill>
              <a:latin typeface="Arimo"/>
            </a:endParaRPr>
          </a:p>
          <a:p>
            <a:pPr>
              <a:lnSpc>
                <a:spcPts val="4199"/>
              </a:lnSpc>
            </a:pPr>
            <a:endParaRPr lang="en-US" sz="3499">
              <a:solidFill>
                <a:srgbClr val="000000"/>
              </a:solidFill>
              <a:latin typeface="Arimo"/>
            </a:endParaRPr>
          </a:p>
          <a:p>
            <a:pPr>
              <a:lnSpc>
                <a:spcPts val="4199"/>
              </a:lnSpc>
            </a:pPr>
            <a:endParaRPr lang="en-US" sz="3499">
              <a:solidFill>
                <a:srgbClr val="000000"/>
              </a:solidFill>
              <a:latin typeface="Arim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10549" y="1798668"/>
            <a:ext cx="10317497" cy="802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Not listening to rules set by school or parents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Being unkind to others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Shouting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Not going in to school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Physically hurting someone out of anger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Swearing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Throwing things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Crying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Wanting to run away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Not wanting to leave parent/carer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Not being able to sleep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Not feeling hungry or eating too much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Being forgetful</a:t>
            </a:r>
          </a:p>
          <a:p>
            <a:pPr marL="755651" lvl="1" indent="-377825">
              <a:lnSpc>
                <a:spcPts val="4200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"/>
              </a:rPr>
              <a:t>Being very quiet</a:t>
            </a:r>
            <a:r>
              <a:rPr lang="en-US" sz="3500">
                <a:solidFill>
                  <a:srgbClr val="000000"/>
                </a:solidFill>
                <a:latin typeface="Arimo Bold"/>
              </a:rPr>
              <a:t> </a:t>
            </a:r>
          </a:p>
          <a:p>
            <a:pPr>
              <a:lnSpc>
                <a:spcPts val="4200"/>
              </a:lnSpc>
            </a:pPr>
            <a:endParaRPr lang="en-US" sz="3500">
              <a:solidFill>
                <a:srgbClr val="000000"/>
              </a:solidFill>
              <a:latin typeface="Arimo Bold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0" y="419100"/>
            <a:ext cx="18288000" cy="1295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>
                <a:solidFill>
                  <a:srgbClr val="000000"/>
                </a:solidFill>
                <a:latin typeface="League Spartan Bold"/>
              </a:rPr>
              <a:t> Behaviours linked to Mood </a:t>
            </a:r>
            <a:r>
              <a:rPr lang="en-US" sz="9000">
                <a:solidFill>
                  <a:srgbClr val="000000"/>
                </a:solidFill>
                <a:latin typeface="League Spartan"/>
              </a:rPr>
              <a:t> </a:t>
            </a:r>
          </a:p>
        </p:txBody>
      </p:sp>
      <p:grpSp>
        <p:nvGrpSpPr>
          <p:cNvPr id="4" name="Group 4"/>
          <p:cNvGrpSpPr/>
          <p:nvPr/>
        </p:nvGrpSpPr>
        <p:grpSpPr>
          <a:xfrm rot="-5400000">
            <a:off x="14253538" y="6256419"/>
            <a:ext cx="4035750" cy="4029293"/>
            <a:chOff x="0" y="0"/>
            <a:chExt cx="6350000" cy="63398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48CFAE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630077" y="1639258"/>
            <a:ext cx="8384122" cy="864968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15241425" y="6689779"/>
            <a:ext cx="4035750" cy="4029293"/>
            <a:chOff x="0" y="0"/>
            <a:chExt cx="6350000" cy="633984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48CFAE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389980" y="3086100"/>
            <a:ext cx="7200900" cy="72009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b="75573"/>
          <a:stretch>
            <a:fillRect/>
          </a:stretch>
        </p:blipFill>
        <p:spPr>
          <a:xfrm>
            <a:off x="5533689" y="2105581"/>
            <a:ext cx="1157561" cy="1440788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-19050" y="419100"/>
            <a:ext cx="18307050" cy="1295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>
                <a:solidFill>
                  <a:srgbClr val="000000"/>
                </a:solidFill>
                <a:latin typeface="League Spartan Bold"/>
              </a:rPr>
              <a:t>So How Can We Help?  </a:t>
            </a:r>
            <a:r>
              <a:rPr lang="en-US" sz="9000">
                <a:solidFill>
                  <a:srgbClr val="000000"/>
                </a:solidFill>
                <a:latin typeface="League Spartan"/>
              </a:rPr>
              <a:t>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691249" y="2096056"/>
            <a:ext cx="11349101" cy="42717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4799"/>
              </a:lnSpc>
              <a:spcBef>
                <a:spcPct val="0"/>
              </a:spcBef>
            </a:pPr>
            <a:r>
              <a:rPr lang="en-US" sz="3999" dirty="0">
                <a:solidFill>
                  <a:srgbClr val="000000"/>
                </a:solidFill>
                <a:latin typeface="Arimo Bold"/>
              </a:rPr>
              <a:t>One to one Interventions: </a:t>
            </a:r>
            <a:r>
              <a:rPr lang="en-US" sz="3999" dirty="0">
                <a:solidFill>
                  <a:srgbClr val="000000"/>
                </a:solidFill>
                <a:latin typeface="Arimo"/>
              </a:rPr>
              <a:t>therapy sessions for Child Anxiety with children or parents/carers and Challenging </a:t>
            </a:r>
            <a:r>
              <a:rPr lang="en-US" sz="3999" dirty="0" err="1">
                <a:solidFill>
                  <a:srgbClr val="000000"/>
                </a:solidFill>
                <a:latin typeface="Arimo"/>
              </a:rPr>
              <a:t>Behaviour</a:t>
            </a:r>
            <a:r>
              <a:rPr lang="en-US" sz="3999" dirty="0">
                <a:solidFill>
                  <a:srgbClr val="000000"/>
                </a:solidFill>
                <a:latin typeface="Arimo"/>
              </a:rPr>
              <a:t> with Parents/Carers remotely and in primary school settings using CBT based principles.</a:t>
            </a:r>
          </a:p>
          <a:p>
            <a:pPr algn="just">
              <a:lnSpc>
                <a:spcPts val="4799"/>
              </a:lnSpc>
              <a:spcBef>
                <a:spcPct val="0"/>
              </a:spcBef>
            </a:pPr>
            <a:endParaRPr lang="en-US" sz="3999" dirty="0">
              <a:solidFill>
                <a:srgbClr val="000000"/>
              </a:solidFill>
              <a:latin typeface="Arimo"/>
            </a:endParaRPr>
          </a:p>
          <a:p>
            <a:pPr algn="just">
              <a:lnSpc>
                <a:spcPts val="4799"/>
              </a:lnSpc>
              <a:spcBef>
                <a:spcPct val="0"/>
              </a:spcBef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. 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t="21994" b="47501"/>
          <a:stretch>
            <a:fillRect/>
          </a:stretch>
        </p:blipFill>
        <p:spPr>
          <a:xfrm>
            <a:off x="8201464" y="5143500"/>
            <a:ext cx="1157561" cy="179926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t="50952" b="22335"/>
          <a:stretch>
            <a:fillRect/>
          </a:stretch>
        </p:blipFill>
        <p:spPr>
          <a:xfrm>
            <a:off x="5259888" y="7662885"/>
            <a:ext cx="1157561" cy="1575608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6691249" y="8028818"/>
            <a:ext cx="10827914" cy="1209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 Bold"/>
              </a:rPr>
              <a:t>Workshops and Training </a:t>
            </a:r>
            <a:r>
              <a:rPr lang="en-US" sz="3999">
                <a:solidFill>
                  <a:srgbClr val="000000"/>
                </a:solidFill>
                <a:latin typeface="Arimo"/>
              </a:rPr>
              <a:t>to staff and  parents covering a wide range of wellbeing topics.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5525538" y="583414"/>
            <a:ext cx="2514812" cy="695003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9612761" y="5476875"/>
            <a:ext cx="8694289" cy="1809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99"/>
              </a:lnSpc>
              <a:spcBef>
                <a:spcPct val="0"/>
              </a:spcBef>
            </a:pPr>
            <a:r>
              <a:rPr lang="en-US" sz="3999" dirty="0">
                <a:solidFill>
                  <a:srgbClr val="000000"/>
                </a:solidFill>
                <a:latin typeface="Arimo Bold"/>
              </a:rPr>
              <a:t>Psychoeducational  Workshops </a:t>
            </a:r>
            <a:r>
              <a:rPr lang="en-US" sz="3999" dirty="0">
                <a:solidFill>
                  <a:srgbClr val="000000"/>
                </a:solidFill>
                <a:latin typeface="Arimo"/>
              </a:rPr>
              <a:t>with the whole class and/or targeted groups/individuals.</a:t>
            </a:r>
          </a:p>
        </p:txBody>
      </p:sp>
      <p:grpSp>
        <p:nvGrpSpPr>
          <p:cNvPr id="13" name="Group 13"/>
          <p:cNvGrpSpPr/>
          <p:nvPr/>
        </p:nvGrpSpPr>
        <p:grpSpPr>
          <a:xfrm rot="5400000">
            <a:off x="-2237409" y="-1344768"/>
            <a:ext cx="5254778" cy="5246370"/>
            <a:chOff x="0" y="0"/>
            <a:chExt cx="6350000" cy="633984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4C0EB"/>
            </a:solid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3549" y="544756"/>
            <a:ext cx="18254451" cy="1295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>
                <a:solidFill>
                  <a:srgbClr val="1B1B19"/>
                </a:solidFill>
                <a:latin typeface="League Spartan Bold"/>
              </a:rPr>
              <a:t>Hot Cross Bun Model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161436" y="2100389"/>
            <a:ext cx="7998677" cy="785769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92911" y="3871121"/>
            <a:ext cx="12130548" cy="4887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99"/>
              </a:lnSpc>
            </a:pPr>
            <a:r>
              <a:rPr lang="en-US" sz="3999" dirty="0">
                <a:solidFill>
                  <a:srgbClr val="000000"/>
                </a:solidFill>
                <a:latin typeface="Arimo Bold"/>
              </a:rPr>
              <a:t>   How to refer?</a:t>
            </a:r>
          </a:p>
          <a:p>
            <a:pPr marL="431799" lvl="1">
              <a:lnSpc>
                <a:spcPts val="4799"/>
              </a:lnSpc>
            </a:pPr>
            <a:endParaRPr lang="en-US" sz="3999" dirty="0">
              <a:solidFill>
                <a:srgbClr val="000000"/>
              </a:solidFill>
              <a:latin typeface="Arimo Bold"/>
            </a:endParaRPr>
          </a:p>
          <a:p>
            <a:pPr marL="1003299" lvl="1" indent="-571500">
              <a:lnSpc>
                <a:spcPts val="4799"/>
              </a:lnSpc>
              <a:buFont typeface="Arial" panose="020B0604020202020204" pitchFamily="34" charset="0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Speak to a teacher if you would like more information or wellbeing support. </a:t>
            </a:r>
          </a:p>
          <a:p>
            <a:pPr marL="863599" lvl="1" indent="-431800">
              <a:lnSpc>
                <a:spcPts val="4799"/>
              </a:lnSpc>
              <a:buFont typeface="Arial"/>
              <a:buChar char="•"/>
            </a:pPr>
            <a:r>
              <a:rPr lang="en-US" sz="3999" dirty="0">
                <a:solidFill>
                  <a:srgbClr val="000000"/>
                </a:solidFill>
                <a:latin typeface="Arimo"/>
              </a:rPr>
              <a:t>Or alternatively contact GMHST directly by email: </a:t>
            </a:r>
            <a:r>
              <a:rPr lang="en-US" sz="3999" dirty="0">
                <a:solidFill>
                  <a:srgbClr val="DE494E"/>
                </a:solidFill>
                <a:latin typeface="Arimo Bold"/>
                <a:hlinkClick r:id="rId2"/>
              </a:rPr>
              <a:t>oxl-tr.gmhst@nhs.net</a:t>
            </a:r>
            <a:r>
              <a:rPr lang="en-US" sz="3999" dirty="0">
                <a:solidFill>
                  <a:srgbClr val="DE494E"/>
                </a:solidFill>
                <a:latin typeface="Arimo Bold"/>
              </a:rPr>
              <a:t> </a:t>
            </a:r>
            <a:r>
              <a:rPr lang="en-US" sz="3999" i="1" dirty="0">
                <a:solidFill>
                  <a:srgbClr val="DE494E"/>
                </a:solidFill>
                <a:latin typeface="Arimo Bold"/>
              </a:rPr>
              <a:t>(Child’s name, D.O.B, contact number &amp; email, reason for referral).</a:t>
            </a:r>
          </a:p>
          <a:p>
            <a:pPr>
              <a:lnSpc>
                <a:spcPts val="4799"/>
              </a:lnSpc>
            </a:pPr>
            <a:endParaRPr lang="en-US" sz="3999" dirty="0">
              <a:solidFill>
                <a:srgbClr val="DE494E"/>
              </a:solidFill>
              <a:latin typeface="Arimo Bold"/>
            </a:endParaRP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2723460" y="2125137"/>
            <a:ext cx="5104874" cy="816186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 t="2866" r="56025"/>
          <a:stretch>
            <a:fillRect/>
          </a:stretch>
        </p:blipFill>
        <p:spPr>
          <a:xfrm>
            <a:off x="15642280" y="0"/>
            <a:ext cx="2645720" cy="4244236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0" y="653786"/>
            <a:ext cx="18288000" cy="1295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00"/>
              </a:lnSpc>
            </a:pPr>
            <a:r>
              <a:rPr lang="en-US" sz="9000">
                <a:solidFill>
                  <a:srgbClr val="000000"/>
                </a:solidFill>
                <a:latin typeface="League Spartan Bold"/>
              </a:rPr>
              <a:t>Referral Pathway   </a:t>
            </a:r>
            <a:r>
              <a:rPr lang="en-US" sz="9000">
                <a:solidFill>
                  <a:srgbClr val="000000"/>
                </a:solidFill>
                <a:latin typeface="League Spartan"/>
              </a:rPr>
              <a:t> </a:t>
            </a:r>
          </a:p>
        </p:txBody>
      </p:sp>
      <p:grpSp>
        <p:nvGrpSpPr>
          <p:cNvPr id="6" name="Group 6"/>
          <p:cNvGrpSpPr/>
          <p:nvPr/>
        </p:nvGrpSpPr>
        <p:grpSpPr>
          <a:xfrm rot="5400000">
            <a:off x="-1598689" y="-1006338"/>
            <a:ext cx="5254778" cy="5246370"/>
            <a:chOff x="0" y="0"/>
            <a:chExt cx="6350000" cy="633984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4C0EB"/>
            </a:solid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-6689" y="704267"/>
            <a:ext cx="18301378" cy="1381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00"/>
              </a:lnSpc>
            </a:pPr>
            <a:r>
              <a:rPr lang="en-US" sz="9000">
                <a:solidFill>
                  <a:srgbClr val="000000"/>
                </a:solidFill>
                <a:latin typeface="League Spartan Bold"/>
              </a:rPr>
              <a:t>Helpful Apps and Websites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t="19403"/>
          <a:stretch>
            <a:fillRect/>
          </a:stretch>
        </p:blipFill>
        <p:spPr>
          <a:xfrm>
            <a:off x="2289811" y="3029564"/>
            <a:ext cx="13708378" cy="5956970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 rot="-5400000">
            <a:off x="15241425" y="7243653"/>
            <a:ext cx="4035750" cy="4029293"/>
            <a:chOff x="0" y="0"/>
            <a:chExt cx="6350000" cy="63398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4C0EB"/>
            </a:solid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3290887"/>
            <a:ext cx="18301378" cy="4124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00"/>
              </a:lnSpc>
            </a:pPr>
            <a:r>
              <a:rPr lang="en-US" sz="9000">
                <a:solidFill>
                  <a:srgbClr val="000000"/>
                </a:solidFill>
                <a:latin typeface="League Spartan"/>
              </a:rPr>
              <a:t>Questions </a:t>
            </a:r>
          </a:p>
          <a:p>
            <a:pPr algn="ctr">
              <a:lnSpc>
                <a:spcPts val="10800"/>
              </a:lnSpc>
            </a:pPr>
            <a:r>
              <a:rPr lang="en-US" sz="9000">
                <a:solidFill>
                  <a:srgbClr val="000000"/>
                </a:solidFill>
                <a:latin typeface="League Spartan"/>
              </a:rPr>
              <a:t>or </a:t>
            </a:r>
          </a:p>
          <a:p>
            <a:pPr algn="ctr">
              <a:lnSpc>
                <a:spcPts val="10800"/>
              </a:lnSpc>
            </a:pPr>
            <a:r>
              <a:rPr lang="en-US" sz="9000">
                <a:solidFill>
                  <a:srgbClr val="000000"/>
                </a:solidFill>
                <a:latin typeface="League Spartan"/>
              </a:rPr>
              <a:t>Comments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366497" y="594631"/>
            <a:ext cx="3496916" cy="1941817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 rot="5400000">
            <a:off x="0" y="0"/>
            <a:ext cx="5254778" cy="5246370"/>
            <a:chOff x="0" y="0"/>
            <a:chExt cx="6350000" cy="63398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4C0EB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6" name="Group 6"/>
          <p:cNvGrpSpPr/>
          <p:nvPr/>
        </p:nvGrpSpPr>
        <p:grpSpPr>
          <a:xfrm rot="-5400000">
            <a:off x="14253538" y="6256419"/>
            <a:ext cx="4035750" cy="4029293"/>
            <a:chOff x="0" y="0"/>
            <a:chExt cx="6350000" cy="633984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4C0EB"/>
            </a:solid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4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627389" y="5667375"/>
            <a:ext cx="9877957" cy="1381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800"/>
              </a:lnSpc>
            </a:pPr>
            <a:r>
              <a:rPr lang="en-US" sz="9000">
                <a:solidFill>
                  <a:srgbClr val="000000"/>
                </a:solidFill>
                <a:latin typeface="League Spartan Bold"/>
              </a:rPr>
              <a:t>Thank You</a:t>
            </a:r>
          </a:p>
        </p:txBody>
      </p:sp>
      <p:grpSp>
        <p:nvGrpSpPr>
          <p:cNvPr id="3" name="Group 3"/>
          <p:cNvGrpSpPr/>
          <p:nvPr/>
        </p:nvGrpSpPr>
        <p:grpSpPr>
          <a:xfrm rot="5400000">
            <a:off x="0" y="0"/>
            <a:ext cx="5254778" cy="5246370"/>
            <a:chOff x="0" y="0"/>
            <a:chExt cx="6350000" cy="633984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DADEC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14253538" y="6256419"/>
            <a:ext cx="4035750" cy="4029293"/>
            <a:chOff x="0" y="0"/>
            <a:chExt cx="6350000" cy="633984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0" cy="6339840"/>
            </a:xfrm>
            <a:custGeom>
              <a:avLst/>
              <a:gdLst/>
              <a:ahLst/>
              <a:cxnLst/>
              <a:rect l="l" t="t" r="r" b="b"/>
              <a:pathLst>
                <a:path w="6350000" h="6339840">
                  <a:moveTo>
                    <a:pt x="6350000" y="6339840"/>
                  </a:moveTo>
                  <a:lnTo>
                    <a:pt x="0" y="6339840"/>
                  </a:lnTo>
                  <a:lnTo>
                    <a:pt x="0" y="0"/>
                  </a:lnTo>
                  <a:lnTo>
                    <a:pt x="6350000" y="6339840"/>
                  </a:lnTo>
                  <a:close/>
                </a:path>
              </a:pathLst>
            </a:custGeom>
            <a:solidFill>
              <a:srgbClr val="54C0EB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256766" y="399059"/>
            <a:ext cx="3496916" cy="194181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1131</Words>
  <Application>Microsoft Office PowerPoint</Application>
  <PresentationFormat>Custom</PresentationFormat>
  <Paragraphs>185</Paragraphs>
  <Slides>19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Arial</vt:lpstr>
      <vt:lpstr>Arimo Bold</vt:lpstr>
      <vt:lpstr>source sans pro</vt:lpstr>
      <vt:lpstr>-apple-system</vt:lpstr>
      <vt:lpstr>Calibri</vt:lpstr>
      <vt:lpstr>Arimo</vt:lpstr>
      <vt:lpstr>League Spartan Bold</vt:lpstr>
      <vt:lpstr>Dreaming Outloud Sans Alt</vt:lpstr>
      <vt:lpstr>Times New Roman</vt:lpstr>
      <vt:lpstr>League Spartan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(Revised) Introduction Assembly to MHST  - Primary School</dc:title>
  <dc:creator>Pelinsu Bozdemir</dc:creator>
  <cp:lastModifiedBy>RICHES, Patience (OXLEAS NHS FOUNDATION TRUST)</cp:lastModifiedBy>
  <cp:revision>6</cp:revision>
  <dcterms:created xsi:type="dcterms:W3CDTF">2006-08-16T00:00:00Z</dcterms:created>
  <dcterms:modified xsi:type="dcterms:W3CDTF">2025-11-04T16:58:39Z</dcterms:modified>
  <dc:identifier>DAFJtIQlJGw</dc:identifier>
</cp:coreProperties>
</file>